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0" r:id="rId4"/>
    <p:sldId id="263" r:id="rId5"/>
    <p:sldId id="262" r:id="rId6"/>
    <p:sldId id="274" r:id="rId7"/>
    <p:sldId id="264" r:id="rId8"/>
    <p:sldId id="265" r:id="rId9"/>
    <p:sldId id="273" r:id="rId10"/>
    <p:sldId id="259" r:id="rId11"/>
    <p:sldId id="266" r:id="rId12"/>
    <p:sldId id="267" r:id="rId13"/>
    <p:sldId id="268" r:id="rId14"/>
    <p:sldId id="269" r:id="rId15"/>
    <p:sldId id="270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1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9747965-45D3-C23F-4B45-EF77017E7D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0488"/>
            <a:ext cx="693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A6DBCB8-FE9B-F9EA-47DB-A00C0A69FF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00750" y="90488"/>
            <a:ext cx="857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EFDCA5D8-E26E-4828-12C9-ED83E00E422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9363"/>
            <a:ext cx="650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EFCC3E09-6FEF-7E2A-CAB9-E6846777E4F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96050" y="8869363"/>
            <a:ext cx="361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fld id="{04ED65C2-83DE-4ACD-B590-66B7BEBCAE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1F85702-0A13-0C21-1138-1BA6E1C380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225DF46-28A3-1E8A-B455-C765170C4B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99DD2987-785F-F612-FA20-CE8171B7006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76D1E69C-7C51-EE5E-9803-C80A79A86F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62E4C88C-7E6A-23B7-0251-2D3E255B8EF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751B568A-4EA0-361E-755A-D433B8B21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FD47671-A1EA-40F4-9BD8-E27144AFFE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698F5C3-1823-3AB9-A5D9-5DDFC6DDA0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26D9C-B6CE-40B8-A3E7-75B04D43A82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88473E86-56B0-0DA2-3756-70EC11E4B5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F711484-3BDD-2945-8D08-774E27487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BACCFB0-A263-6A45-1D06-0F1FF26DD2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838486-0A27-4988-9711-AE953913A65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FD3D5D49-D391-3267-D6F4-E5B6821C7F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3FEA762-9618-7977-4CD7-B16FC4958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D315C1B-B90D-1DF2-198F-0D67DE024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46EDFF-E39C-4ED2-AABD-5F52A1D8006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20C18F19-154D-C266-A9BE-8D4665D6C72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42E1A31-C8CA-D4D3-C54E-688DFA515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084F4A9-12BA-9B62-86A3-AA60B9F721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1BD0AF-6AE0-4161-8D6C-BE2B778ED82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25A44B0D-8640-3DD1-C5B4-9EF7C95A6B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1225C28-96D1-3D18-989E-BDC80A6A4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859989-BCCB-1BC5-F1C9-B32348A9A9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BADB3-D6B0-49B8-9136-007A745F1D5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5AC4708-714D-00BC-0346-93244EC3CD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3504109-83C0-57D7-6806-4F4F6670E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4CBBB3B-95EE-F5E1-6101-B4957CCB7C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E2F76-4295-4D3B-92AF-E45CB894253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68BCA71C-2D5D-529A-6BA2-30E24DC0AD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7136EC3-CAA8-3F90-E9D9-F11A4C9D7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B5682A8-2643-F976-6670-560F30F2E9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1ABD1-D19A-47D5-B843-94933836B7A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E77AB3A7-2A15-0A2F-7868-42A828DAC21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6E09375-5B77-609D-E1A0-159ABBB21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F23979F-AD6B-83DE-584B-F00EE14EFA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3D244F-BA7E-4A67-978D-7154A5ED166D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F4EFB8BE-0BBD-CD78-5B22-9EAA8289EDC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2F734B2-A209-6924-86BE-368502BB9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B6E870B-0DF0-BB2B-6303-EE67DAA819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159E3-96F4-49CB-B7E2-7DC744FF4A1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09C5C4F-0BEC-0CEB-253B-4741E5A6481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276EB7F-4E66-F7C3-B7DB-017F0489D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384636E-B332-CD9D-B7CF-92AA3A0B4D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CB2C0-1992-4170-81E6-0E7A5C1ECB0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A15250D0-42E9-3B88-4290-2F85FE29CD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F5B5B10-3DB8-9123-4CF6-219281281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901AAA9-CAF9-019B-023B-467A179DC9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EB5562-F28D-4D6E-9BC5-B5F3F135669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8809157D-5BB1-8266-D9E7-E4F2392A2D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B17D15C-06E6-76AF-8A1D-836F72C0C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E445F92-EC53-4105-4EE4-74CD7F35C4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C895B-B6E4-4C31-8B7E-DDF4E281525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CE3BC4EE-A26D-C53D-E7F6-F1B6DF59EC2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527ED4D-6534-04D5-BC03-8FA577A54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397F97A-3DD2-007C-2A2F-4C391F31CA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45208-8D6B-4FCB-9385-269ABA244AC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CBE47252-8925-BABD-F451-8D7598C871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4342594-B45A-F388-7D58-02C3CB52D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A7188E8-CE1F-98E3-E661-A69D96687B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1C581-7AEB-48F8-9A24-6F2AB1AD311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284770D8-610A-D1D9-CE0A-BFBAF3449E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5DE7DBC-3FE2-0649-B342-2AF794D70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47BFE5A-2288-BFE7-4ADB-995BB479B7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1FF2D-8ECC-49F5-A462-FDAD70A1239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C6BEBB0D-30B5-BF63-91FF-31CE9AA711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DD3DB3E-F4BB-F81E-FA41-26B834270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3C8228C-F484-D959-5A43-0856C0F60A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4F4A24-5622-40D8-97C5-9E3EE287B6E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E8DE99FE-96D6-978C-9213-A701604F45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B32592A-4CF7-4B80-754D-DF2473EE6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D7601DE-F4D1-E196-2062-615AF15A1D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671D4-CAF1-4418-A851-B3F8F8584D8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5F2FD9C4-62CB-3001-DC45-C9AE0966F9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2983DEB-9284-4C38-9E88-2D89B21EE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1F74E-042B-837D-6831-543767AC0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522E8-A544-31D4-F04A-A06BD6728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DC78C-5843-0A3C-4018-5DBDCF8F4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498D4-4861-A7C6-F705-8470E05B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14148-C44E-F477-B4F3-ED6CE274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846DF-F77F-485E-8E58-39D71626FD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87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6C360-AA77-11F8-C9A4-D07D5E40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00F77-F1AA-578B-90D8-DDB6FDCF5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666C0-C62B-FE3C-5E03-22E1FF584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58EC1-D1B8-840B-7646-2ED1C12E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590E1-4043-34FB-3D90-5A90F0ED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BB75D-08B8-4538-8978-19B613684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45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04856F-C31A-2ECE-B57D-C81DC13491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9FCF21-55D0-C040-3A01-9AD633B77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C0495-E2C9-76E1-9248-F48A11D7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D7A46-0F25-263A-8F20-88DA55F6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8F88E-5077-EE1F-C984-7A9DC19C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C7077-0AAA-441F-9D3A-7C14D29813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32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5184-0914-2DFF-9617-AFE9091F2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5533F-38F0-5671-54C6-30587A7A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85805-F74C-598E-8098-D6E8734F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99E1B-0527-4642-6CBC-B6C1AEE4E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B7FC7-DBCB-E20A-FCC8-1D09CA37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5EFC5-74E5-4A17-A020-5714CE0A71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46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A23B3-8FB0-7271-C3A0-61B0D2A3F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141B4-472F-5F5D-66B2-B5E1F9AF5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311B2-F06C-F1CC-2D71-B48AEC1C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45586-9289-1043-1F75-AD8B8800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4C448-0427-7423-2D82-92E8AB26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37E7A-288A-47A5-B809-FA3611F0F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B1DE-BE2B-DA4E-6E38-2CB7D39E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40A1A-E678-E59C-388D-616F7D26D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0C0A2-12F9-643C-FF7A-DC4C55DEA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5E3B1-F053-9AE4-3CCD-EF7C1B60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8FBDA-97A2-2DDE-B536-5B541B73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EEE82-E3E5-AEBB-A902-759E30B4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ADE71-51E2-46C2-B001-0AE9C1B5F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96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C0766-67B7-EFD4-3F2F-1D014FDE7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D00B0-96FC-20BA-2E76-AA2A01726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46549-AE4F-2C6F-1F12-581169DAC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2839EE-39B0-2CC7-0759-9B6AED142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4B9297-5577-C9F9-032E-DB15E4FA8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F97D96-43E2-4028-EFCA-4E4DD0741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2B49BE-0028-B770-3195-3368BDF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575B06-8DFB-7F82-E944-0EC62586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CF82E-F37F-46C2-9EC5-B3583AA8D3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75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8FF7-5AF9-2EE8-825C-D5A396EB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BAF05-B1EE-4823-4676-BC7B9EB5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40559-4AEC-7BD1-DA74-EFDEE7BC4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59D14-D1CC-C22C-D2C4-AC519A54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2D251-3D20-4198-935A-C8118CF02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07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6E8B0B-E2E5-CEE7-1E2F-D88261C1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091C2-F86F-3BF6-6A2D-98F13EC5D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9BC03-9E7B-C069-A6CB-5F32E1E0A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DAB5D-74DB-4C78-8ACB-0B70E79F66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04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6499-01F8-BD4C-524E-B0BD7AA7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988FD-15FD-FC03-BF96-573517ECD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7A9FB-9C85-774A-13E0-BD1E27C37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CE148-44E2-8257-D34D-AF494D9E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DF88A-5597-BC8B-E6F6-3EC334DE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83F6D-E4DD-27BF-BCFB-E1F80517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E7B95-3B88-4F0E-A891-5102CCF45F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57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4D7A7-FD95-0CBD-49F0-119082B7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32FE65-EC76-2D37-AAC9-D49F2FBC0E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F8A4-8EF6-BB92-6227-3458C4EBB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E2387-FC2C-8F8A-5EB3-CD7E0F09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55350-7978-D205-C432-6D8B34E8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E3EB8-2F3E-7D36-4DAF-27466F54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46AF2-4E19-4787-AAE8-4B88CB1FA5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47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A787FDE-6EDE-94AA-6C93-74A1748D1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4E051B1-1B44-6817-99FC-FC1C80CB6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EBB0353-7DEE-E202-F6A1-8ADC2C2A29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9C4D79E-7512-8B39-965C-C13DCA4E67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8B58FA-98DC-1EF6-47F8-D3F5C9B5DF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1AF2A216-4641-42A7-9992-C43A52C11A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7.wm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3.wmf"/><Relationship Id="rId5" Type="http://schemas.openxmlformats.org/officeDocument/2006/relationships/image" Target="../media/image10.gif"/><Relationship Id="rId10" Type="http://schemas.openxmlformats.org/officeDocument/2006/relationships/image" Target="../media/image12.wmf"/><Relationship Id="rId4" Type="http://schemas.openxmlformats.org/officeDocument/2006/relationships/audio" Target="../media/audio1.wav"/><Relationship Id="rId9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id="{94687609-7730-0EFB-AB58-A2460E4BB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>
            <a:extLst>
              <a:ext uri="{FF2B5EF4-FFF2-40B4-BE49-F238E27FC236}">
                <a16:creationId xmlns:a16="http://schemas.microsoft.com/office/drawing/2014/main" id="{5C9B071A-8D1A-950A-DFAF-0EB612892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231900"/>
            <a:ext cx="7548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ED60360-A229-5645-4855-0BBD8721B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5257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4900">
                <a:solidFill>
                  <a:srgbClr val="FF0000"/>
                </a:solidFill>
                <a:latin typeface="Arial Black" panose="020B0A04020102020204" pitchFamily="34" charset="0"/>
              </a:rPr>
              <a:t>WORLD WAR I</a:t>
            </a:r>
            <a:endParaRPr lang="en-US" altLang="en-US" sz="2400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8536A1BE-7B07-91BE-D40C-CA05FE5FB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1588"/>
            <a:ext cx="45450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43ACF49A-BF5F-9580-F1A1-9C0756C2C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743200"/>
            <a:ext cx="38862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FFFFFF"/>
                </a:solidFill>
                <a:latin typeface="Tahoma" panose="020B0604030504040204" pitchFamily="34" charset="0"/>
              </a:rPr>
              <a:t>“THE WAR TO END ALL WARS”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CBF6B081-FC2D-8309-5F8C-FA9C16A51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025"/>
            <a:ext cx="3716338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>
            <a:extLst>
              <a:ext uri="{FF2B5EF4-FFF2-40B4-BE49-F238E27FC236}">
                <a16:creationId xmlns:a16="http://schemas.microsoft.com/office/drawing/2014/main" id="{710B5750-875F-7518-3BE7-BEC5792F3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3735388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EEED0F7F-1FFB-0F1D-D333-91F0F1544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0"/>
            <a:ext cx="29273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>
            <a:extLst>
              <a:ext uri="{FF2B5EF4-FFF2-40B4-BE49-F238E27FC236}">
                <a16:creationId xmlns:a16="http://schemas.microsoft.com/office/drawing/2014/main" id="{88DC3D0B-AA59-6E21-517B-AF813464C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7A41B4F5-97B1-7ACF-FFFB-B7ED63C8B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altLang="en-US"/>
              <a:t>Lusitania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6852F712-39B1-7D25-9A30-35B8E475E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38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/>
              <a:t>The Lusitania was a British cruise liner, sunk by a German U-boat.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AF7BD864-0078-B80E-8645-0EC72913B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960938"/>
            <a:ext cx="73914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The Sinking of the Lusitania, with 139 Americans on board (128 killed), prompted the United States to join the allies</a:t>
            </a:r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FD05F06F-5EAC-7F09-2E3B-FF43C1ADC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096000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6" grpId="0" autoUpdateAnimBg="0"/>
      <p:bldP spid="512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5469F75A-9D8A-A220-C356-F3AFB8722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>
            <a:extLst>
              <a:ext uri="{FF2B5EF4-FFF2-40B4-BE49-F238E27FC236}">
                <a16:creationId xmlns:a16="http://schemas.microsoft.com/office/drawing/2014/main" id="{4968F4A8-2052-8DD5-20E7-783A2F784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en-US"/>
              <a:t>No Man’s Land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6535F1FA-B32B-6A2E-EF66-0C4577AC8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229600" cy="57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>
            <a:extLst>
              <a:ext uri="{FF2B5EF4-FFF2-40B4-BE49-F238E27FC236}">
                <a16:creationId xmlns:a16="http://schemas.microsoft.com/office/drawing/2014/main" id="{1B962A06-781A-4A73-0F49-1439986A0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D907B68C-8D38-90E6-3020-B6CC3534E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en-US"/>
              <a:t>No Man’s Land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BF141B75-1027-6321-013B-6D779CD8F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162800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extLst>
              <a:ext uri="{FF2B5EF4-FFF2-40B4-BE49-F238E27FC236}">
                <a16:creationId xmlns:a16="http://schemas.microsoft.com/office/drawing/2014/main" id="{BF753876-E8BF-9283-F5ED-CD8A27304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F1EC0DBB-A62E-9817-1016-58B8405CC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altLang="en-US"/>
              <a:t>End Results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8D4A9F95-83DA-A906-66BD-CE721E128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848600" cy="49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>
            <a:extLst>
              <a:ext uri="{FF2B5EF4-FFF2-40B4-BE49-F238E27FC236}">
                <a16:creationId xmlns:a16="http://schemas.microsoft.com/office/drawing/2014/main" id="{8019F9EA-5626-3B33-FC66-3D810353F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1044575"/>
            <a:ext cx="2679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/>
              <a:t>Millions Killed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>
            <a:extLst>
              <a:ext uri="{FF2B5EF4-FFF2-40B4-BE49-F238E27FC236}">
                <a16:creationId xmlns:a16="http://schemas.microsoft.com/office/drawing/2014/main" id="{1669F7AD-D38A-2272-957D-730620D54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21846D2D-3599-5F1A-D0FB-C067993B6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altLang="en-US"/>
              <a:t>End Results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03FBEA9E-610E-3A90-1E63-8F470822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848600" cy="548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>
            <a:extLst>
              <a:ext uri="{FF2B5EF4-FFF2-40B4-BE49-F238E27FC236}">
                <a16:creationId xmlns:a16="http://schemas.microsoft.com/office/drawing/2014/main" id="{A4ACFD3B-67E7-D6C9-E38F-9D94F42E4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>
            <a:extLst>
              <a:ext uri="{FF2B5EF4-FFF2-40B4-BE49-F238E27FC236}">
                <a16:creationId xmlns:a16="http://schemas.microsoft.com/office/drawing/2014/main" id="{508961C5-CBFB-053D-3C35-AD5F984EB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altLang="en-US"/>
              <a:t>End Results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EAFFB71A-7B7D-9FB5-E42F-459E30106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41413"/>
            <a:ext cx="76200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4755C2C1-9C4D-5624-EE46-B8C9598E9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>
            <a:extLst>
              <a:ext uri="{FF2B5EF4-FFF2-40B4-BE49-F238E27FC236}">
                <a16:creationId xmlns:a16="http://schemas.microsoft.com/office/drawing/2014/main" id="{2A684C54-028D-28A3-A3BB-7640BC186E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219200"/>
          </a:xfrm>
        </p:spPr>
        <p:txBody>
          <a:bodyPr anchor="ctr"/>
          <a:lstStyle/>
          <a:p>
            <a:r>
              <a:rPr lang="en-US" altLang="en-US" sz="5400" b="1" u="sng"/>
              <a:t>The End</a:t>
            </a:r>
            <a:r>
              <a:rPr lang="en-US" altLang="en-US" sz="4400"/>
              <a:t> 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95152C83-8400-CAB4-8023-3B1CF25619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3352800"/>
            <a:ext cx="7313613" cy="2817813"/>
          </a:xfrm>
        </p:spPr>
        <p:txBody>
          <a:bodyPr/>
          <a:lstStyle/>
          <a:p>
            <a:r>
              <a:rPr lang="en-US" altLang="en-US" sz="3200"/>
              <a:t>“War may sometimes be a necessary evil. But no matter how necessary, it is always an evil, never a good. We will not learn how to live together in peace by killing each other's children.” </a:t>
            </a:r>
            <a:r>
              <a:rPr lang="en-US" altLang="en-US" sz="3200" i="1"/>
              <a:t>-Jimmy Carter</a:t>
            </a:r>
            <a:endParaRPr lang="en-US" altLang="en-US" sz="3200"/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95142770-EE00-29BE-59BD-E43D14039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50" y="2514600"/>
            <a:ext cx="316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/>
              <a:t>Thanks For Watching!</a:t>
            </a:r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D2E9CCBD-88A8-9094-2282-96304A3F0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</a:pPr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</a:pPr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</a:pPr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</a:pPr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>
            <a:extLst>
              <a:ext uri="{FF2B5EF4-FFF2-40B4-BE49-F238E27FC236}">
                <a16:creationId xmlns:a16="http://schemas.microsoft.com/office/drawing/2014/main" id="{65F5BC32-74D2-2A89-C24D-F5456B256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873401B4-003D-8318-421C-8C57A8ECF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</a:rPr>
              <a:t>Statistics</a:t>
            </a: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5047793-CB3A-CE1B-0E37-BC9AA0719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 altLang="en-US"/>
              <a:t>World War One included:</a:t>
            </a:r>
          </a:p>
          <a:p>
            <a:r>
              <a:rPr lang="en-US" altLang="en-US"/>
              <a:t>3 Continents</a:t>
            </a:r>
          </a:p>
          <a:p>
            <a:r>
              <a:rPr lang="en-US" altLang="en-US"/>
              <a:t>31 Countries</a:t>
            </a:r>
          </a:p>
          <a:p>
            <a:r>
              <a:rPr lang="en-US" altLang="en-US"/>
              <a:t>65 Million Soldiers</a:t>
            </a:r>
          </a:p>
          <a:p>
            <a:r>
              <a:rPr lang="en-US" altLang="en-US"/>
              <a:t>37 Million Casualties</a:t>
            </a:r>
          </a:p>
          <a:p>
            <a:r>
              <a:rPr lang="en-US" altLang="en-US"/>
              <a:t>91,198 Deaths by Gas </a:t>
            </a:r>
          </a:p>
          <a:p>
            <a:r>
              <a:rPr lang="en-US" altLang="en-US"/>
              <a:t>6,395 Allied and Neutral Ships Lost </a:t>
            </a:r>
          </a:p>
          <a:p>
            <a:r>
              <a:rPr lang="en-US" altLang="en-US"/>
              <a:t>$186.3 Billion Financial Losses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780C300-AD56-E56F-A493-F103F950F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"/>
            <a:ext cx="92440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9DBE7B87-368E-7D39-454B-501B919A5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6775"/>
            <a:ext cx="9244013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id="{23199FCC-3E58-F8B4-E4D0-8DA7E45A0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2098675"/>
            <a:ext cx="476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b="1">
                <a:solidFill>
                  <a:srgbClr val="FF0000"/>
                </a:solidFill>
                <a:latin typeface="Tahoma" panose="020B0604030504040204" pitchFamily="34" charset="0"/>
              </a:rPr>
              <a:t>    </a:t>
            </a:r>
            <a:endParaRPr lang="en-US" altLang="en-US" sz="2400"/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id="{973F1980-7755-0BBA-4C45-A700D1C07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2695575"/>
            <a:ext cx="476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b="1">
                <a:solidFill>
                  <a:srgbClr val="FF0000"/>
                </a:solidFill>
                <a:latin typeface="Tahoma" panose="020B0604030504040204" pitchFamily="34" charset="0"/>
              </a:rPr>
              <a:t>    </a:t>
            </a:r>
            <a:endParaRPr lang="en-US" altLang="en-US" sz="2400"/>
          </a:p>
        </p:txBody>
      </p:sp>
      <p:sp>
        <p:nvSpPr>
          <p:cNvPr id="4117" name="Rectangle 21">
            <a:extLst>
              <a:ext uri="{FF2B5EF4-FFF2-40B4-BE49-F238E27FC236}">
                <a16:creationId xmlns:a16="http://schemas.microsoft.com/office/drawing/2014/main" id="{130F0C85-86F4-402E-EFFC-3D06D6482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3271838"/>
            <a:ext cx="4762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b="1">
                <a:solidFill>
                  <a:srgbClr val="FF0000"/>
                </a:solidFill>
                <a:latin typeface="Tahoma" panose="020B0604030504040204" pitchFamily="34" charset="0"/>
              </a:rPr>
              <a:t>    </a:t>
            </a:r>
            <a:endParaRPr lang="en-US" altLang="en-US" sz="2400"/>
          </a:p>
        </p:txBody>
      </p:sp>
      <p:sp>
        <p:nvSpPr>
          <p:cNvPr id="4120" name="Rectangle 24">
            <a:extLst>
              <a:ext uri="{FF2B5EF4-FFF2-40B4-BE49-F238E27FC236}">
                <a16:creationId xmlns:a16="http://schemas.microsoft.com/office/drawing/2014/main" id="{1FF432F9-206E-5FF7-998C-02C818D61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3868738"/>
            <a:ext cx="4762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b="1">
                <a:solidFill>
                  <a:srgbClr val="FF0000"/>
                </a:solidFill>
                <a:latin typeface="Tahoma" panose="020B0604030504040204" pitchFamily="34" charset="0"/>
              </a:rPr>
              <a:t>    </a:t>
            </a:r>
            <a:endParaRPr lang="en-US" altLang="en-US" sz="2400"/>
          </a:p>
        </p:txBody>
      </p:sp>
      <p:sp>
        <p:nvSpPr>
          <p:cNvPr id="4123" name="Rectangle 27">
            <a:extLst>
              <a:ext uri="{FF2B5EF4-FFF2-40B4-BE49-F238E27FC236}">
                <a16:creationId xmlns:a16="http://schemas.microsoft.com/office/drawing/2014/main" id="{4CDFE019-6E39-D317-6E94-E55E20F0A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4465638"/>
            <a:ext cx="4762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b="1">
                <a:solidFill>
                  <a:srgbClr val="FF0000"/>
                </a:solidFill>
                <a:latin typeface="Tahoma" panose="020B0604030504040204" pitchFamily="34" charset="0"/>
              </a:rPr>
              <a:t>    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895A34EA-34F9-E7B9-C3B3-71F447ECC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04EBC812-1E1C-51D5-EA99-27AA423DE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en-US"/>
              <a:t>Causes of WWI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57D59D4-E198-7819-0CD7-C850495D18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8486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Some Causes May Include:</a:t>
            </a:r>
          </a:p>
          <a:p>
            <a:r>
              <a:rPr lang="en-US" altLang="en-US" sz="2800"/>
              <a:t>Industrial Revolution</a:t>
            </a:r>
          </a:p>
          <a:p>
            <a:r>
              <a:rPr lang="en-US" altLang="en-US" sz="2800"/>
              <a:t>Militarism</a:t>
            </a:r>
          </a:p>
          <a:p>
            <a:pPr lvl="1"/>
            <a:r>
              <a:rPr lang="en-US" altLang="en-US" sz="2400"/>
              <a:t>Germany</a:t>
            </a:r>
            <a:endParaRPr lang="en-US" altLang="en-US"/>
          </a:p>
          <a:p>
            <a:r>
              <a:rPr lang="en-US" altLang="en-US" sz="2800"/>
              <a:t>Nationalism</a:t>
            </a:r>
          </a:p>
          <a:p>
            <a:pPr lvl="1"/>
            <a:r>
              <a:rPr lang="en-US" altLang="en-US" sz="2400"/>
              <a:t>Serbia</a:t>
            </a:r>
          </a:p>
          <a:p>
            <a:r>
              <a:rPr lang="en-US" altLang="en-US" sz="2800"/>
              <a:t>Alliancism</a:t>
            </a:r>
          </a:p>
          <a:p>
            <a:pPr lvl="1"/>
            <a:r>
              <a:rPr lang="en-US" altLang="en-US" sz="2400"/>
              <a:t>Triple Alliance</a:t>
            </a:r>
          </a:p>
          <a:p>
            <a:pPr lvl="2"/>
            <a:r>
              <a:rPr lang="en-US" altLang="en-US" sz="2800"/>
              <a:t>Germany, Aus.-Hun., Bulgaria, and Turkey</a:t>
            </a:r>
          </a:p>
          <a:p>
            <a:pPr lvl="1"/>
            <a:r>
              <a:rPr lang="en-US" altLang="en-US"/>
              <a:t>Triple Entente</a:t>
            </a:r>
          </a:p>
          <a:p>
            <a:pPr lvl="2"/>
            <a:r>
              <a:rPr lang="en-US" altLang="en-US" sz="2800"/>
              <a:t>Serbia, Russia, France, Great Britain, US, ...</a:t>
            </a:r>
            <a:endParaRPr lang="en-US" altLang="en-US"/>
          </a:p>
        </p:txBody>
      </p:sp>
      <p:graphicFrame>
        <p:nvGraphicFramePr>
          <p:cNvPr id="6149" name="Object 5">
            <a:extLst>
              <a:ext uri="{FF2B5EF4-FFF2-40B4-BE49-F238E27FC236}">
                <a16:creationId xmlns:a16="http://schemas.microsoft.com/office/drawing/2014/main" id="{9087956E-1E67-F631-D408-9B4DDB9866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2133600"/>
          <a:ext cx="2389188" cy="234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016520" imgH="3945240" progId="MS_ClipArt_Gallery.2">
                  <p:embed/>
                </p:oleObj>
              </mc:Choice>
              <mc:Fallback>
                <p:oleObj name="Clip" r:id="rId4" imgW="4016520" imgH="394524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2389188" cy="234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>
            <a:extLst>
              <a:ext uri="{FF2B5EF4-FFF2-40B4-BE49-F238E27FC236}">
                <a16:creationId xmlns:a16="http://schemas.microsoft.com/office/drawing/2014/main" id="{6A3D67F4-9F27-0431-19EE-DB6B763D5B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1524000"/>
          <a:ext cx="25400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2903040" imgH="3047760" progId="MS_ClipArt_Gallery.2">
                  <p:embed/>
                </p:oleObj>
              </mc:Choice>
              <mc:Fallback>
                <p:oleObj name="Clip" r:id="rId6" imgW="2903040" imgH="304776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524000"/>
                        <a:ext cx="25400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D9B778C4-6378-808C-62EA-A8D49D5C5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1D748557-CD4D-EE7A-94DF-D742E1332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en-US"/>
              <a:t>Countries Involved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4B2A17B-B62D-725D-36F7-696479B72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38100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Allied Countries</a:t>
            </a:r>
          </a:p>
          <a:p>
            <a:endParaRPr lang="en-US" altLang="en-US" sz="1600"/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DD0C0A40-AF8E-1831-4AEA-4B467AC30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990600"/>
            <a:ext cx="3962400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/>
              <a:t>Central Countries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altLang="en-US" sz="2400"/>
              <a:t>Austria-Hungary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altLang="en-US" sz="2400"/>
              <a:t>Germany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altLang="en-US" sz="2400"/>
              <a:t>Ottoman Empire 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altLang="en-US" sz="2400"/>
              <a:t>Bulgaria</a:t>
            </a: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13703F18-6AEC-E6E6-2317-A255E626E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581400"/>
            <a:ext cx="3733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Countries that only cut off trade </a:t>
            </a:r>
          </a:p>
          <a:p>
            <a:pPr algn="l">
              <a:lnSpc>
                <a:spcPct val="70000"/>
              </a:lnSpc>
              <a:buFontTx/>
              <a:buChar char="•"/>
            </a:pPr>
            <a:r>
              <a:rPr lang="en-US" altLang="en-US" sz="2400"/>
              <a:t>Bolivia</a:t>
            </a:r>
          </a:p>
          <a:p>
            <a:pPr algn="l">
              <a:lnSpc>
                <a:spcPct val="70000"/>
              </a:lnSpc>
              <a:buFontTx/>
              <a:buChar char="•"/>
            </a:pPr>
            <a:r>
              <a:rPr lang="en-US" altLang="en-US" sz="2400"/>
              <a:t>Ecuador</a:t>
            </a:r>
          </a:p>
          <a:p>
            <a:pPr algn="l">
              <a:lnSpc>
                <a:spcPct val="70000"/>
              </a:lnSpc>
              <a:buFontTx/>
              <a:buChar char="•"/>
            </a:pPr>
            <a:r>
              <a:rPr lang="en-US" altLang="en-US" sz="2400"/>
              <a:t>Peru</a:t>
            </a:r>
          </a:p>
          <a:p>
            <a:pPr algn="l">
              <a:lnSpc>
                <a:spcPct val="70000"/>
              </a:lnSpc>
              <a:buFontTx/>
              <a:buChar char="•"/>
            </a:pPr>
            <a:r>
              <a:rPr lang="en-US" altLang="en-US" sz="2400"/>
              <a:t>Uruguay</a:t>
            </a:r>
            <a:endParaRPr lang="en-US" altLang="en-US"/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30ECCFEB-63F4-5741-8751-AED781DD2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4102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GB" altLang="en-US" sz="2400"/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5FCEE268-DD60-9202-4FD8-0B10CC4E7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19050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/>
              <a:t>Serbia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/>
              <a:t>Russia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/>
              <a:t>France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/>
              <a:t>Belgium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/>
              <a:t>Great Britain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/>
              <a:t>Liberia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/>
              <a:t>Japan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/>
              <a:t>Montenegro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/>
              <a:t>Italy 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/>
              <a:t>San Marino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/>
              <a:t>Portugal 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/>
              <a:t>Romania</a:t>
            </a:r>
            <a:endParaRPr lang="en-US" altLang="en-US" sz="900"/>
          </a:p>
          <a:p>
            <a:pPr algn="l"/>
            <a:endParaRPr lang="en-US" altLang="en-US" sz="2400"/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0C6EC470-081B-2E30-80FE-45868A3C0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371600"/>
            <a:ext cx="18288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/>
              <a:t>Greece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/>
              <a:t>China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/>
              <a:t>U.S.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/>
              <a:t>Cuba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/>
              <a:t>Nicaragua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/>
              <a:t>Brazil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/>
              <a:t>Siam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/>
              <a:t>Costa Rica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/>
              <a:t>Guatemala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/>
              <a:t>Haiti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en-US" sz="2400"/>
              <a:t>Honduras</a:t>
            </a: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58DF4909-CB19-DAE0-AA59-B93796D1D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876800"/>
            <a:ext cx="1752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/>
              <a:t>That Should</a:t>
            </a:r>
            <a:r>
              <a:rPr lang="en-US" altLang="en-US"/>
              <a:t> </a:t>
            </a:r>
            <a:r>
              <a:rPr lang="en-US" altLang="en-US" sz="2400"/>
              <a:t>Add Up To 31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  <p:bldP spid="9222" grpId="0" autoUpdateAnimBg="0"/>
      <p:bldP spid="9223" grpId="0" autoUpdateAnimBg="0"/>
      <p:bldP spid="9226" grpId="0" autoUpdateAnimBg="0"/>
      <p:bldP spid="9227" grpId="0" autoUpdateAnimBg="0"/>
      <p:bldP spid="922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2" name="Picture 30">
            <a:extLst>
              <a:ext uri="{FF2B5EF4-FFF2-40B4-BE49-F238E27FC236}">
                <a16:creationId xmlns:a16="http://schemas.microsoft.com/office/drawing/2014/main" id="{2ACB1536-C002-1220-BCDD-67AFC1A39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DBE5"/>
              </a:clrFrom>
              <a:clrTo>
                <a:srgbClr val="CCDB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1A8DF3C7-6673-87D1-E64B-2F1D64A44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en-US"/>
              <a:t>Immediate Cause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7918E6F-65CF-9F4D-2BB0-AC94847A4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Assassination of Archduke Francis Ferdinand</a:t>
            </a:r>
          </a:p>
          <a:p>
            <a:pPr>
              <a:buFontTx/>
              <a:buNone/>
            </a:pPr>
            <a:r>
              <a:rPr lang="en-US" altLang="en-US"/>
              <a:t>by Gavrilo Princip, June 28th, 1914.</a:t>
            </a:r>
          </a:p>
        </p:txBody>
      </p:sp>
      <p:grpSp>
        <p:nvGrpSpPr>
          <p:cNvPr id="8217" name="Group 25">
            <a:extLst>
              <a:ext uri="{FF2B5EF4-FFF2-40B4-BE49-F238E27FC236}">
                <a16:creationId xmlns:a16="http://schemas.microsoft.com/office/drawing/2014/main" id="{C6B5BC99-2B52-D131-DB82-61B859FFD417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362200"/>
            <a:ext cx="3116263" cy="4252913"/>
            <a:chOff x="3696" y="1488"/>
            <a:chExt cx="1963" cy="2679"/>
          </a:xfrm>
        </p:grpSpPr>
        <p:pic>
          <p:nvPicPr>
            <p:cNvPr id="8215" name="Picture 23">
              <a:extLst>
                <a:ext uri="{FF2B5EF4-FFF2-40B4-BE49-F238E27FC236}">
                  <a16:creationId xmlns:a16="http://schemas.microsoft.com/office/drawing/2014/main" id="{C9EF785F-143F-1607-D666-3F94CC923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488"/>
              <a:ext cx="1961" cy="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16" name="Text Box 24">
              <a:extLst>
                <a:ext uri="{FF2B5EF4-FFF2-40B4-BE49-F238E27FC236}">
                  <a16:creationId xmlns:a16="http://schemas.microsoft.com/office/drawing/2014/main" id="{7975693A-6B50-67A2-7E73-3A64DB250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840"/>
              <a:ext cx="19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800"/>
                <a:t>Archduke Ferdinand</a:t>
              </a:r>
              <a:endParaRPr lang="en-US" altLang="en-US"/>
            </a:p>
          </p:txBody>
        </p:sp>
      </p:grpSp>
      <p:grpSp>
        <p:nvGrpSpPr>
          <p:cNvPr id="8221" name="Group 29">
            <a:extLst>
              <a:ext uri="{FF2B5EF4-FFF2-40B4-BE49-F238E27FC236}">
                <a16:creationId xmlns:a16="http://schemas.microsoft.com/office/drawing/2014/main" id="{559EADC0-ED83-287A-948A-163AC63BA96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438400"/>
            <a:ext cx="5383213" cy="2457450"/>
            <a:chOff x="240" y="1536"/>
            <a:chExt cx="3391" cy="1548"/>
          </a:xfrm>
        </p:grpSpPr>
        <p:graphicFrame>
          <p:nvGraphicFramePr>
            <p:cNvPr id="8219" name="Object 27">
              <a:extLst>
                <a:ext uri="{FF2B5EF4-FFF2-40B4-BE49-F238E27FC236}">
                  <a16:creationId xmlns:a16="http://schemas.microsoft.com/office/drawing/2014/main" id="{FA373053-3704-AC86-5BCB-4D660A5A444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0" y="1536"/>
            <a:ext cx="3391" cy="15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5" imgW="5380952" imgH="2457143" progId="Paint.Picture">
                    <p:embed/>
                  </p:oleObj>
                </mc:Choice>
                <mc:Fallback>
                  <p:oleObj name="Bitmap Image" r:id="rId5" imgW="5380952" imgH="2457143" progId="Paint.Picture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536"/>
                          <a:ext cx="3391" cy="15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0" name="Text Box 28">
              <a:extLst>
                <a:ext uri="{FF2B5EF4-FFF2-40B4-BE49-F238E27FC236}">
                  <a16:creationId xmlns:a16="http://schemas.microsoft.com/office/drawing/2014/main" id="{596AD9BF-564B-B14A-89AB-EE6CCA6C3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" y="2479"/>
              <a:ext cx="682" cy="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400"/>
                <a:t>First Bomb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400"/>
                <a:t>Gunshots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400"/>
                <a:t>Gav. Princip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>
            <a:extLst>
              <a:ext uri="{FF2B5EF4-FFF2-40B4-BE49-F238E27FC236}">
                <a16:creationId xmlns:a16="http://schemas.microsoft.com/office/drawing/2014/main" id="{893488A3-6706-F694-EA37-63B6F8043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D240C9FA-7C41-3731-9037-12F0C2D89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en-US"/>
              <a:t>Escalation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AF9EDCE-8A57-315C-8A6F-1EAC71E13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791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800"/>
              <a:t>After the Archduke was killed, a series of events was set in motion, to change the world.</a:t>
            </a:r>
          </a:p>
          <a:p>
            <a:pPr marL="0" indent="0">
              <a:buFontTx/>
              <a:buNone/>
            </a:pPr>
            <a:r>
              <a:rPr lang="en-US" altLang="en-US" sz="2400"/>
              <a:t>1. A-H declared war on Serbia.</a:t>
            </a:r>
          </a:p>
          <a:p>
            <a:pPr marL="0" indent="0">
              <a:buFontTx/>
              <a:buNone/>
            </a:pPr>
            <a:r>
              <a:rPr lang="en-US" altLang="en-US" sz="2400"/>
              <a:t>2. Russia mobilized to aid Serbia.</a:t>
            </a:r>
          </a:p>
          <a:p>
            <a:pPr marL="0" indent="0">
              <a:buFontTx/>
              <a:buNone/>
            </a:pPr>
            <a:r>
              <a:rPr lang="en-US" altLang="en-US" sz="2400"/>
              <a:t>3. Germany aids A-H, declares war on Russia.</a:t>
            </a:r>
          </a:p>
          <a:p>
            <a:pPr marL="0" indent="0">
              <a:buFontTx/>
              <a:buNone/>
            </a:pPr>
            <a:r>
              <a:rPr lang="en-US" altLang="en-US" sz="2400"/>
              <a:t>4. France mobilizes to aid Russia.</a:t>
            </a:r>
          </a:p>
          <a:p>
            <a:pPr marL="0" indent="0">
              <a:buFontTx/>
              <a:buNone/>
            </a:pPr>
            <a:r>
              <a:rPr lang="en-US" altLang="en-US" sz="2400"/>
              <a:t>5. Germany declares war on France.</a:t>
            </a:r>
          </a:p>
          <a:p>
            <a:pPr marL="0" indent="0">
              <a:buFontTx/>
              <a:buNone/>
            </a:pPr>
            <a:r>
              <a:rPr lang="en-US" altLang="en-US" sz="2400"/>
              <a:t>6. Germany invades Belgium.</a:t>
            </a:r>
          </a:p>
          <a:p>
            <a:pPr marL="0" indent="0">
              <a:buFontTx/>
              <a:buNone/>
            </a:pPr>
            <a:r>
              <a:rPr lang="en-US" altLang="en-US" sz="2400"/>
              <a:t>7. UK declares war on Germany.</a:t>
            </a:r>
          </a:p>
          <a:p>
            <a:pPr marL="0" indent="0">
              <a:buFontTx/>
              <a:buNone/>
            </a:pPr>
            <a:r>
              <a:rPr lang="en-US" altLang="en-US" sz="2400"/>
              <a:t>8. OE mobilizes to aid Germany and A-H.</a:t>
            </a:r>
          </a:p>
          <a:p>
            <a:pPr marL="0" indent="0">
              <a:buFontTx/>
              <a:buNone/>
            </a:pPr>
            <a:r>
              <a:rPr lang="en-US" altLang="en-US" sz="2400"/>
              <a:t>9. Italy joins France, UK, and Russia.</a:t>
            </a:r>
          </a:p>
          <a:p>
            <a:pPr marL="0" indent="0">
              <a:buFontTx/>
              <a:buNone/>
            </a:pPr>
            <a:r>
              <a:rPr lang="en-US" altLang="en-US" sz="2400"/>
              <a:t>10. Bulgaria joins OE, Germany, and A-H.</a:t>
            </a:r>
          </a:p>
          <a:p>
            <a:pPr marL="0" indent="0">
              <a:buFontTx/>
              <a:buNone/>
            </a:pPr>
            <a:r>
              <a:rPr lang="en-US" altLang="en-US" sz="2400"/>
              <a:t>11. US joins Italy, France, UK, and Russia</a:t>
            </a:r>
            <a:endParaRPr lang="en-US" altLang="en-US" sz="2000"/>
          </a:p>
          <a:p>
            <a:pPr marL="0" indent="0"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1" name="Picture 31">
            <a:extLst>
              <a:ext uri="{FF2B5EF4-FFF2-40B4-BE49-F238E27FC236}">
                <a16:creationId xmlns:a16="http://schemas.microsoft.com/office/drawing/2014/main" id="{DCAD26E4-D364-8CF4-33AE-E8335CEFD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68BDD5B0-881A-FB71-793D-79FD3F5F9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en-US"/>
              <a:t>Weapons</a:t>
            </a:r>
          </a:p>
        </p:txBody>
      </p:sp>
      <p:grpSp>
        <p:nvGrpSpPr>
          <p:cNvPr id="10264" name="Group 24">
            <a:extLst>
              <a:ext uri="{FF2B5EF4-FFF2-40B4-BE49-F238E27FC236}">
                <a16:creationId xmlns:a16="http://schemas.microsoft.com/office/drawing/2014/main" id="{2AA10861-B7B0-D782-974E-0A7A8AA62271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724400"/>
            <a:ext cx="2752725" cy="1752600"/>
            <a:chOff x="288" y="2976"/>
            <a:chExt cx="1734" cy="1104"/>
          </a:xfrm>
        </p:grpSpPr>
        <p:pic>
          <p:nvPicPr>
            <p:cNvPr id="10244" name="Picture 4">
              <a:hlinkClick r:id="" action="ppaction://noaction">
                <a:snd r:embed="rId4" name="SN01134A.wav"/>
              </a:hlinkClick>
              <a:extLst>
                <a:ext uri="{FF2B5EF4-FFF2-40B4-BE49-F238E27FC236}">
                  <a16:creationId xmlns:a16="http://schemas.microsoft.com/office/drawing/2014/main" id="{E77D342D-3EF4-86B6-7EE7-2D7E47F85C6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976"/>
              <a:ext cx="1686" cy="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5" name="Text Box 5">
              <a:extLst>
                <a:ext uri="{FF2B5EF4-FFF2-40B4-BE49-F238E27FC236}">
                  <a16:creationId xmlns:a16="http://schemas.microsoft.com/office/drawing/2014/main" id="{A02E3BBC-0538-4964-AAF6-E3829D51B5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2400"/>
                <a:t>Submarines</a:t>
              </a:r>
            </a:p>
          </p:txBody>
        </p:sp>
      </p:grpSp>
      <p:grpSp>
        <p:nvGrpSpPr>
          <p:cNvPr id="10265" name="Group 25">
            <a:extLst>
              <a:ext uri="{FF2B5EF4-FFF2-40B4-BE49-F238E27FC236}">
                <a16:creationId xmlns:a16="http://schemas.microsoft.com/office/drawing/2014/main" id="{D00D3E6C-0D3B-1968-41E2-0C8DF1DD3850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962400"/>
            <a:ext cx="2538413" cy="2362200"/>
            <a:chOff x="2832" y="2496"/>
            <a:chExt cx="1599" cy="1488"/>
          </a:xfrm>
        </p:grpSpPr>
        <p:graphicFrame>
          <p:nvGraphicFramePr>
            <p:cNvPr id="10256" name="Object 16">
              <a:extLst>
                <a:ext uri="{FF2B5EF4-FFF2-40B4-BE49-F238E27FC236}">
                  <a16:creationId xmlns:a16="http://schemas.microsoft.com/office/drawing/2014/main" id="{9933B9BC-A762-BA8D-96E2-057B16142A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32" y="2496"/>
            <a:ext cx="1417" cy="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2903040" imgH="3047760" progId="MS_ClipArt_Gallery.2">
                    <p:embed/>
                  </p:oleObj>
                </mc:Choice>
                <mc:Fallback>
                  <p:oleObj name="Clip" r:id="rId6" imgW="2903040" imgH="3047760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2496"/>
                          <a:ext cx="1417" cy="1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7" name="Text Box 17">
              <a:extLst>
                <a:ext uri="{FF2B5EF4-FFF2-40B4-BE49-F238E27FC236}">
                  <a16:creationId xmlns:a16="http://schemas.microsoft.com/office/drawing/2014/main" id="{3759448A-8590-A7CA-D6C2-C905F904B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3072"/>
              <a:ext cx="5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400"/>
                <a:t>Ships</a:t>
              </a:r>
              <a:endParaRPr lang="en-US" altLang="en-US"/>
            </a:p>
          </p:txBody>
        </p:sp>
      </p:grpSp>
      <p:grpSp>
        <p:nvGrpSpPr>
          <p:cNvPr id="10269" name="Group 29">
            <a:extLst>
              <a:ext uri="{FF2B5EF4-FFF2-40B4-BE49-F238E27FC236}">
                <a16:creationId xmlns:a16="http://schemas.microsoft.com/office/drawing/2014/main" id="{2BD167DE-1608-D123-B359-333E37C795D3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971800"/>
            <a:ext cx="1360488" cy="2057400"/>
            <a:chOff x="2208" y="1872"/>
            <a:chExt cx="857" cy="1296"/>
          </a:xfrm>
        </p:grpSpPr>
        <p:pic>
          <p:nvPicPr>
            <p:cNvPr id="10246" name="Picture 6">
              <a:extLst>
                <a:ext uri="{FF2B5EF4-FFF2-40B4-BE49-F238E27FC236}">
                  <a16:creationId xmlns:a16="http://schemas.microsoft.com/office/drawing/2014/main" id="{557DD6AD-E3A5-34F0-7F40-649F0C80E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872"/>
              <a:ext cx="857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9" name="Text Box 19">
              <a:extLst>
                <a:ext uri="{FF2B5EF4-FFF2-40B4-BE49-F238E27FC236}">
                  <a16:creationId xmlns:a16="http://schemas.microsoft.com/office/drawing/2014/main" id="{42327A3A-D118-F3A0-4B3C-3BA1FF8CC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880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400"/>
                <a:t>Gas</a:t>
              </a:r>
              <a:endParaRPr lang="en-US" altLang="en-US"/>
            </a:p>
          </p:txBody>
        </p:sp>
      </p:grpSp>
      <p:grpSp>
        <p:nvGrpSpPr>
          <p:cNvPr id="10266" name="Group 26">
            <a:extLst>
              <a:ext uri="{FF2B5EF4-FFF2-40B4-BE49-F238E27FC236}">
                <a16:creationId xmlns:a16="http://schemas.microsoft.com/office/drawing/2014/main" id="{DFB2BD05-195F-E269-3B7B-8D22DA9F3D24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2971800"/>
            <a:ext cx="1371600" cy="1752600"/>
            <a:chOff x="4656" y="1872"/>
            <a:chExt cx="864" cy="1104"/>
          </a:xfrm>
        </p:grpSpPr>
        <p:pic>
          <p:nvPicPr>
            <p:cNvPr id="10247" name="Picture 7">
              <a:hlinkClick r:id="" action="ppaction://noaction">
                <a:snd r:embed="rId9" name="j0388271.wav"/>
              </a:hlinkClick>
              <a:extLst>
                <a:ext uri="{FF2B5EF4-FFF2-40B4-BE49-F238E27FC236}">
                  <a16:creationId xmlns:a16="http://schemas.microsoft.com/office/drawing/2014/main" id="{B8D4ECE1-30BD-5265-618C-D4D6808318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872"/>
              <a:ext cx="864" cy="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0" name="Text Box 20">
              <a:extLst>
                <a:ext uri="{FF2B5EF4-FFF2-40B4-BE49-F238E27FC236}">
                  <a16:creationId xmlns:a16="http://schemas.microsoft.com/office/drawing/2014/main" id="{93A92F64-F8D8-06C3-C516-715B8D561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688"/>
              <a:ext cx="5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400"/>
                <a:t>Tanks</a:t>
              </a:r>
            </a:p>
          </p:txBody>
        </p:sp>
      </p:grpSp>
      <p:grpSp>
        <p:nvGrpSpPr>
          <p:cNvPr id="10268" name="Group 28">
            <a:extLst>
              <a:ext uri="{FF2B5EF4-FFF2-40B4-BE49-F238E27FC236}">
                <a16:creationId xmlns:a16="http://schemas.microsoft.com/office/drawing/2014/main" id="{CA78DEA1-35BE-5B8B-4511-8F8553EE752C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066800"/>
            <a:ext cx="1371600" cy="1447800"/>
            <a:chOff x="2016" y="672"/>
            <a:chExt cx="864" cy="912"/>
          </a:xfrm>
        </p:grpSpPr>
        <p:pic>
          <p:nvPicPr>
            <p:cNvPr id="10248" name="Picture 8">
              <a:extLst>
                <a:ext uri="{FF2B5EF4-FFF2-40B4-BE49-F238E27FC236}">
                  <a16:creationId xmlns:a16="http://schemas.microsoft.com/office/drawing/2014/main" id="{A885A6A8-F357-5FEA-F6D7-8B8058819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672"/>
              <a:ext cx="864" cy="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1" name="Text Box 21">
              <a:extLst>
                <a:ext uri="{FF2B5EF4-FFF2-40B4-BE49-F238E27FC236}">
                  <a16:creationId xmlns:a16="http://schemas.microsoft.com/office/drawing/2014/main" id="{2FC705EF-FB66-EA65-3108-425A900422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296"/>
              <a:ext cx="6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400"/>
                <a:t>Blimps</a:t>
              </a:r>
            </a:p>
          </p:txBody>
        </p:sp>
      </p:grpSp>
      <p:grpSp>
        <p:nvGrpSpPr>
          <p:cNvPr id="10270" name="Group 30">
            <a:extLst>
              <a:ext uri="{FF2B5EF4-FFF2-40B4-BE49-F238E27FC236}">
                <a16:creationId xmlns:a16="http://schemas.microsoft.com/office/drawing/2014/main" id="{B30186A4-6DB1-497E-5AFD-BDE1BA97FBF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676400"/>
            <a:ext cx="2805113" cy="2590800"/>
            <a:chOff x="96" y="1056"/>
            <a:chExt cx="1767" cy="1632"/>
          </a:xfrm>
        </p:grpSpPr>
        <p:pic>
          <p:nvPicPr>
            <p:cNvPr id="10249" name="Picture 9">
              <a:extLst>
                <a:ext uri="{FF2B5EF4-FFF2-40B4-BE49-F238E27FC236}">
                  <a16:creationId xmlns:a16="http://schemas.microsoft.com/office/drawing/2014/main" id="{E1D7335A-F164-B5DB-D95C-990FB930E9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56"/>
              <a:ext cx="1608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62" name="Text Box 22">
              <a:extLst>
                <a:ext uri="{FF2B5EF4-FFF2-40B4-BE49-F238E27FC236}">
                  <a16:creationId xmlns:a16="http://schemas.microsoft.com/office/drawing/2014/main" id="{6F42238E-632D-D255-2103-518788776C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400"/>
              <a:ext cx="17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400"/>
                <a:t>Long Range Artillery</a:t>
              </a:r>
            </a:p>
          </p:txBody>
        </p:sp>
      </p:grpSp>
      <p:grpSp>
        <p:nvGrpSpPr>
          <p:cNvPr id="10267" name="Group 27">
            <a:extLst>
              <a:ext uri="{FF2B5EF4-FFF2-40B4-BE49-F238E27FC236}">
                <a16:creationId xmlns:a16="http://schemas.microsoft.com/office/drawing/2014/main" id="{F0705963-5954-3A30-1894-6C2F4E1955B6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990600"/>
            <a:ext cx="1752600" cy="1676400"/>
            <a:chOff x="3792" y="624"/>
            <a:chExt cx="1104" cy="1056"/>
          </a:xfrm>
        </p:grpSpPr>
        <p:pic>
          <p:nvPicPr>
            <p:cNvPr id="10250" name="Picture 10">
              <a:extLst>
                <a:ext uri="{FF2B5EF4-FFF2-40B4-BE49-F238E27FC236}">
                  <a16:creationId xmlns:a16="http://schemas.microsoft.com/office/drawing/2014/main" id="{D8A79A4F-4CE6-4E4E-E544-A68DDF7332D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624"/>
              <a:ext cx="1104" cy="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3" name="Text Box 23">
              <a:extLst>
                <a:ext uri="{FF2B5EF4-FFF2-40B4-BE49-F238E27FC236}">
                  <a16:creationId xmlns:a16="http://schemas.microsoft.com/office/drawing/2014/main" id="{4D030A57-5DBC-DF91-3436-2A495642B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392"/>
              <a:ext cx="8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400"/>
                <a:t>Airplanes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>
            <a:extLst>
              <a:ext uri="{FF2B5EF4-FFF2-40B4-BE49-F238E27FC236}">
                <a16:creationId xmlns:a16="http://schemas.microsoft.com/office/drawing/2014/main" id="{0491DCDB-1CC0-9051-8442-CFBD0AB83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20976630-5B6A-BC74-B52D-487F33B72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en-US"/>
              <a:t>Goals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10ADC3C-FC1D-D5C9-9FAA-FEE88AD371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Hold back the Germans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Prolong the War (until better technology)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Have a Naval Blockade in place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D6CB061C-8323-6256-C571-92255D372C4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3962400" cy="4419600"/>
          </a:xfrm>
        </p:spPr>
        <p:txBody>
          <a:bodyPr/>
          <a:lstStyle/>
          <a:p>
            <a:r>
              <a:rPr lang="en-US" altLang="en-US" sz="2800"/>
              <a:t>Concentrate on the Western Front</a:t>
            </a:r>
          </a:p>
          <a:p>
            <a:r>
              <a:rPr lang="en-US" altLang="en-US" sz="2800"/>
              <a:t>Conquer France</a:t>
            </a:r>
          </a:p>
          <a:p>
            <a:r>
              <a:rPr lang="en-US" altLang="en-US" sz="2800"/>
              <a:t>Avoid Two-Front War</a:t>
            </a:r>
          </a:p>
          <a:p>
            <a:r>
              <a:rPr lang="en-US" altLang="en-US" sz="2800"/>
              <a:t>Use Unrestricted Submarine Warfare (naval subs could attack non-naval vessels)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A860FA9D-217A-1299-154E-D713791D4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Triple Entente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309ABD60-D18D-97FA-2220-815160546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990600"/>
            <a:ext cx="358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Triple Alliance</a:t>
            </a:r>
          </a:p>
        </p:txBody>
      </p:sp>
      <p:pic>
        <p:nvPicPr>
          <p:cNvPr id="15369" name="Picture 9" descr="Photo # NH 63367:  British battleship Dreadnought in harbor, circa 1906-07">
            <a:extLst>
              <a:ext uri="{FF2B5EF4-FFF2-40B4-BE49-F238E27FC236}">
                <a16:creationId xmlns:a16="http://schemas.microsoft.com/office/drawing/2014/main" id="{615DB6B3-C00B-B55E-9B8F-93C12B64A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3429000" cy="23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  <p:bldP spid="15364" grpId="0" build="p" autoUpdateAnimBg="0"/>
      <p:bldP spid="15366" grpId="0" autoUpdateAnimBg="0"/>
      <p:bldP spid="1536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>
            <a:extLst>
              <a:ext uri="{FF2B5EF4-FFF2-40B4-BE49-F238E27FC236}">
                <a16:creationId xmlns:a16="http://schemas.microsoft.com/office/drawing/2014/main" id="{81EB5A57-0FA0-4E84-8129-0BEF6650F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DBE5"/>
              </a:clrFrom>
              <a:clrTo>
                <a:srgbClr val="CCDB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>
            <a:extLst>
              <a:ext uri="{FF2B5EF4-FFF2-40B4-BE49-F238E27FC236}">
                <a16:creationId xmlns:a16="http://schemas.microsoft.com/office/drawing/2014/main" id="{5A6C3D5D-DBB9-F652-7D88-C78CECD5E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en-US"/>
              <a:t>Fighting Fronts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74F7BD5-4D75-026B-ED81-01A5B24A7A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3733800" cy="5181600"/>
          </a:xfrm>
        </p:spPr>
        <p:txBody>
          <a:bodyPr/>
          <a:lstStyle/>
          <a:p>
            <a:r>
              <a:rPr lang="en-US" altLang="en-US" sz="2800"/>
              <a:t>The Western Front was between France and Germany</a:t>
            </a:r>
          </a:p>
          <a:p>
            <a:r>
              <a:rPr lang="en-US" altLang="en-US" sz="2800"/>
              <a:t>The Italian Front was between Aus.-Hun. and Italy</a:t>
            </a:r>
          </a:p>
          <a:p>
            <a:r>
              <a:rPr lang="en-US" altLang="en-US" sz="2800"/>
              <a:t>The Eastern Front was between Russia and Germany</a:t>
            </a:r>
          </a:p>
          <a:p>
            <a:r>
              <a:rPr lang="en-US" altLang="en-US" sz="2800"/>
              <a:t>Germany wanted to avoid fighting on more than one front.</a:t>
            </a:r>
          </a:p>
        </p:txBody>
      </p:sp>
      <p:pic>
        <p:nvPicPr>
          <p:cNvPr id="24589" name="Picture 13">
            <a:extLst>
              <a:ext uri="{FF2B5EF4-FFF2-40B4-BE49-F238E27FC236}">
                <a16:creationId xmlns:a16="http://schemas.microsoft.com/office/drawing/2014/main" id="{877D5540-B76B-EE30-9250-0173EF78D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4724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557</Words>
  <Application>Microsoft Office PowerPoint</Application>
  <PresentationFormat>On-screen Show (4:3)</PresentationFormat>
  <Paragraphs>142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Times New Roman</vt:lpstr>
      <vt:lpstr>Arial Black</vt:lpstr>
      <vt:lpstr>Tahoma</vt:lpstr>
      <vt:lpstr>Arial</vt:lpstr>
      <vt:lpstr>Default Design</vt:lpstr>
      <vt:lpstr>Microsoft Clip Gallery</vt:lpstr>
      <vt:lpstr>Bitmap Image</vt:lpstr>
      <vt:lpstr>PowerPoint Presentation</vt:lpstr>
      <vt:lpstr>Statistics</vt:lpstr>
      <vt:lpstr>Causes of WWI</vt:lpstr>
      <vt:lpstr>Countries Involved</vt:lpstr>
      <vt:lpstr>Immediate Cause</vt:lpstr>
      <vt:lpstr>Escalation</vt:lpstr>
      <vt:lpstr>Weapons</vt:lpstr>
      <vt:lpstr>Goals</vt:lpstr>
      <vt:lpstr>Fighting Fronts</vt:lpstr>
      <vt:lpstr>Lusitania</vt:lpstr>
      <vt:lpstr>No Man’s Land</vt:lpstr>
      <vt:lpstr>No Man’s Land</vt:lpstr>
      <vt:lpstr>End Results</vt:lpstr>
      <vt:lpstr>End Results</vt:lpstr>
      <vt:lpstr>End Results</vt:lpstr>
      <vt:lpstr>The End 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Greg</dc:creator>
  <cp:lastModifiedBy>Nayan GRIFFITHS</cp:lastModifiedBy>
  <cp:revision>16</cp:revision>
  <cp:lastPrinted>2009-01-22T12:50:56Z</cp:lastPrinted>
  <dcterms:created xsi:type="dcterms:W3CDTF">2009-01-17T00:08:39Z</dcterms:created>
  <dcterms:modified xsi:type="dcterms:W3CDTF">2023-06-06T10:56:59Z</dcterms:modified>
</cp:coreProperties>
</file>